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5.xml"/><Relationship Id="rId22" Type="http://schemas.openxmlformats.org/officeDocument/2006/relationships/font" Target="fonts/Roboto-italic.fntdata"/><Relationship Id="rId10" Type="http://schemas.openxmlformats.org/officeDocument/2006/relationships/slide" Target="slides/slide4.xml"/><Relationship Id="rId21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f866b61c9_1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ff866b61c9_1_2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ff866b61c9_1_2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f866b61c9_1_3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ff866b61c9_1_3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f866b61c9_1_3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ff866b61c9_1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ff866b61c9_1_3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ff866b61c9_1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f866b61c9_1_3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ff866b61c9_1_3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f866b61c9_1_3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ff866b61c9_1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f866b61c9_1_3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ff866b61c9_1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f866b61c9_1_3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ff866b61c9_1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ff866b61c9_1_3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ff866b61c9_1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f866b61c9_1_3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ff866b61c9_1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f866b61c9_1_3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ff866b61c9_1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f866b61c9_1_3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ff866b61c9_1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ff866b61c9_1_3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ff866b61c9_1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98" name="Google Shape;98;p14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4"/>
          <p:cNvGrpSpPr/>
          <p:nvPr/>
        </p:nvGrpSpPr>
        <p:grpSpPr>
          <a:xfrm>
            <a:off x="0" y="0"/>
            <a:ext cx="1728788" cy="5143501"/>
            <a:chOff x="0" y="0"/>
            <a:chExt cx="2305051" cy="6858001"/>
          </a:xfrm>
        </p:grpSpPr>
        <p:sp>
          <p:nvSpPr>
            <p:cNvPr id="100" name="Google Shape;100;p1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4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14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14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14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14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5" name="Google Shape;115;p14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8" name="Google Shape;118;p14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1" name="Google Shape;121;p14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3" name="Google Shape;123;p14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5" name="Google Shape;125;p14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7" name="Google Shape;127;p14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1" name="Google Shape;131;p14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2" name="Google Shape;132;p14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4" name="Google Shape;134;p14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5" name="Google Shape;135;p14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7" name="Google Shape;137;p14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9" name="Google Shape;139;p14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2" name="Google Shape;142;p14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4" name="Google Shape;144;p14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7" name="Google Shape;147;p14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8" name="Google Shape;148;p14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1" name="Google Shape;151;p14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3" name="Google Shape;153;p14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4"/>
          <p:cNvSpPr txBox="1"/>
          <p:nvPr>
            <p:ph type="ctrTitle"/>
          </p:nvPr>
        </p:nvSpPr>
        <p:spPr>
          <a:xfrm>
            <a:off x="1407318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14"/>
          <p:cNvSpPr txBox="1"/>
          <p:nvPr>
            <p:ph idx="1" type="subTitle"/>
          </p:nvPr>
        </p:nvSpPr>
        <p:spPr>
          <a:xfrm>
            <a:off x="1407318" y="2701528"/>
            <a:ext cx="6593681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/>
        </p:txBody>
      </p:sp>
      <p:sp>
        <p:nvSpPr>
          <p:cNvPr id="156" name="Google Shape;156;p14"/>
          <p:cNvSpPr txBox="1"/>
          <p:nvPr>
            <p:ph idx="10" type="dt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1" type="ftr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7422683" y="4057649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>
            <p:ph type="title"/>
          </p:nvPr>
        </p:nvSpPr>
        <p:spPr>
          <a:xfrm>
            <a:off x="856058" y="1064419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16"/>
          <p:cNvSpPr txBox="1"/>
          <p:nvPr>
            <p:ph idx="1" type="body"/>
          </p:nvPr>
        </p:nvSpPr>
        <p:spPr>
          <a:xfrm>
            <a:off x="856058" y="3318271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856057" y="1687115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2" type="body"/>
          </p:nvPr>
        </p:nvSpPr>
        <p:spPr>
          <a:xfrm>
            <a:off x="4629150" y="1687115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856058" y="464344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1027514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81" name="Google Shape;181;p18"/>
          <p:cNvSpPr txBox="1"/>
          <p:nvPr>
            <p:ph idx="2" type="body"/>
          </p:nvPr>
        </p:nvSpPr>
        <p:spPr>
          <a:xfrm>
            <a:off x="856057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3" type="body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83" name="Google Shape;183;p18"/>
          <p:cNvSpPr txBox="1"/>
          <p:nvPr>
            <p:ph idx="4" type="body"/>
          </p:nvPr>
        </p:nvSpPr>
        <p:spPr>
          <a:xfrm>
            <a:off x="4629150" y="2305048"/>
            <a:ext cx="3656407" cy="20383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18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99" name="Google Shape;199;p21"/>
          <p:cNvSpPr txBox="1"/>
          <p:nvPr>
            <p:ph idx="2" type="body"/>
          </p:nvPr>
        </p:nvSpPr>
        <p:spPr>
          <a:xfrm>
            <a:off x="860029" y="1687115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200" name="Google Shape;200;p21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22"/>
          <p:cNvSpPr/>
          <p:nvPr>
            <p:ph idx="2" type="pic"/>
          </p:nvPr>
        </p:nvSpPr>
        <p:spPr>
          <a:xfrm>
            <a:off x="5535541" y="457201"/>
            <a:ext cx="2750018" cy="38861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856058" y="1687115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207" name="Google Shape;207;p22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2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22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anoramique avec légende">
  <p:cSld name="Image panoramique avec légend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856058" y="3228498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23"/>
          <p:cNvSpPr/>
          <p:nvPr>
            <p:ph idx="2" type="pic"/>
          </p:nvPr>
        </p:nvSpPr>
        <p:spPr>
          <a:xfrm>
            <a:off x="856058" y="454819"/>
            <a:ext cx="7434266" cy="2474834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856023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214" name="Google Shape;214;p23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23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légende">
  <p:cSld name="Titre et légend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856092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856058" y="3314699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220" name="Google Shape;220;p24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24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24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 avec légende">
  <p:cSld name="Citation avec légende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1084659" y="457199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1290483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226" name="Google Shape;226;p25"/>
          <p:cNvSpPr txBox="1"/>
          <p:nvPr>
            <p:ph idx="2" type="body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227" name="Google Shape;227;p25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677634" y="549296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b="0" lang="fr" sz="6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1100"/>
          </a:p>
        </p:txBody>
      </p:sp>
      <p:sp>
        <p:nvSpPr>
          <p:cNvPr id="231" name="Google Shape;231;p25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b="0" lang="fr" sz="6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professionnelle">
  <p:cSld name="Carte professionnelle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235" name="Google Shape;235;p26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26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colonnes">
  <p:cSld name="3 colonne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41" name="Google Shape;241;p27"/>
          <p:cNvSpPr txBox="1"/>
          <p:nvPr>
            <p:ph idx="2" type="body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242" name="Google Shape;242;p27"/>
          <p:cNvSpPr txBox="1"/>
          <p:nvPr>
            <p:ph idx="3" type="body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43" name="Google Shape;243;p27"/>
          <p:cNvSpPr txBox="1"/>
          <p:nvPr>
            <p:ph idx="4" type="body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244" name="Google Shape;244;p27"/>
          <p:cNvSpPr txBox="1"/>
          <p:nvPr>
            <p:ph idx="5" type="body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45" name="Google Shape;245;p27"/>
          <p:cNvSpPr txBox="1"/>
          <p:nvPr>
            <p:ph idx="6" type="body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246" name="Google Shape;246;p27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27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nne 3 images">
  <p:cSld name="Colonne 3 image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856058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856060" y="3303447"/>
            <a:ext cx="2396430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52" name="Google Shape;252;p28"/>
          <p:cNvSpPr/>
          <p:nvPr>
            <p:ph idx="2" type="pic"/>
          </p:nvPr>
        </p:nvSpPr>
        <p:spPr>
          <a:xfrm>
            <a:off x="856060" y="2000249"/>
            <a:ext cx="239643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53" name="Google Shape;253;p28"/>
          <p:cNvSpPr txBox="1"/>
          <p:nvPr>
            <p:ph idx="3" type="body"/>
          </p:nvPr>
        </p:nvSpPr>
        <p:spPr>
          <a:xfrm>
            <a:off x="856060" y="3735643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254" name="Google Shape;254;p28"/>
          <p:cNvSpPr txBox="1"/>
          <p:nvPr>
            <p:ph idx="4" type="body"/>
          </p:nvPr>
        </p:nvSpPr>
        <p:spPr>
          <a:xfrm>
            <a:off x="3366790" y="3303447"/>
            <a:ext cx="2400300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55" name="Google Shape;255;p28"/>
          <p:cNvSpPr/>
          <p:nvPr>
            <p:ph idx="5" type="pic"/>
          </p:nvPr>
        </p:nvSpPr>
        <p:spPr>
          <a:xfrm>
            <a:off x="3366790" y="2000249"/>
            <a:ext cx="2399205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56" name="Google Shape;256;p28"/>
          <p:cNvSpPr txBox="1"/>
          <p:nvPr>
            <p:ph idx="6" type="body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257" name="Google Shape;257;p28"/>
          <p:cNvSpPr txBox="1"/>
          <p:nvPr>
            <p:ph idx="7" type="body"/>
          </p:nvPr>
        </p:nvSpPr>
        <p:spPr>
          <a:xfrm>
            <a:off x="5889425" y="3303446"/>
            <a:ext cx="2393056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58" name="Google Shape;258;p28"/>
          <p:cNvSpPr/>
          <p:nvPr>
            <p:ph idx="8" type="pic"/>
          </p:nvPr>
        </p:nvSpPr>
        <p:spPr>
          <a:xfrm>
            <a:off x="5889332" y="2000249"/>
            <a:ext cx="2396227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59" name="Google Shape;259;p28"/>
          <p:cNvSpPr txBox="1"/>
          <p:nvPr>
            <p:ph idx="9" type="body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260" name="Google Shape;260;p28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28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28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 rot="5400000">
            <a:off x="3242666" y="-699492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 rot="5400000">
            <a:off x="5590579" y="1648421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 rot="5400000">
            <a:off x="1818678" y="-505422"/>
            <a:ext cx="3886201" cy="58114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272" name="Google Shape;272;p30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30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0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8.xml"/><Relationship Id="rId6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1" name="Google Shape;51;p1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53" name="Google Shape;53;p1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54" name="Google Shape;54;p1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8" name="Google Shape;58;p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0" name="Google Shape;60;p1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1" name="Google Shape;61;p1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" name="Google Shape;64;p1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" name="Google Shape;65;p1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66" name="Google Shape;66;p1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7" name="Google Shape;67;p1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8" name="Google Shape;68;p1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9" name="Google Shape;69;p1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" name="Google Shape;72;p1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" name="Google Shape;74;p1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6" name="Google Shape;76;p1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" name="Google Shape;77;p1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0" name="Google Shape;80;p1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82" name="Google Shape;82;p1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" name="Google Shape;83;p1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6" name="Google Shape;86;p1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8" name="Google Shape;88;p1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0" name="Google Shape;90;p1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13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b="0" i="0" sz="27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1"/>
          <p:cNvGrpSpPr/>
          <p:nvPr/>
        </p:nvGrpSpPr>
        <p:grpSpPr>
          <a:xfrm>
            <a:off x="0" y="-1"/>
            <a:ext cx="9144002" cy="5143501"/>
            <a:chOff x="0" y="-1"/>
            <a:chExt cx="12192003" cy="6858001"/>
          </a:xfrm>
        </p:grpSpPr>
        <p:sp>
          <p:nvSpPr>
            <p:cNvPr id="281" name="Google Shape;281;p31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82" name="Google Shape;282;p31"/>
            <p:cNvPicPr preferRelativeResize="0"/>
            <p:nvPr/>
          </p:nvPicPr>
          <p:blipFill rotWithShape="1">
            <a:blip r:embed="rId4">
              <a:alphaModFix amt="30000"/>
            </a:blip>
            <a:srcRect b="0" l="0" r="0" t="0"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31"/>
          <p:cNvSpPr txBox="1"/>
          <p:nvPr>
            <p:ph idx="1" type="subTitle"/>
          </p:nvPr>
        </p:nvSpPr>
        <p:spPr>
          <a:xfrm>
            <a:off x="5779384" y="1500755"/>
            <a:ext cx="3057676" cy="5588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fr"/>
              <a:t>DATA ANALYSIS – BATCH 35 / GRP 4 </a:t>
            </a:r>
            <a:endParaRPr/>
          </a:p>
        </p:txBody>
      </p:sp>
      <p:pic>
        <p:nvPicPr>
          <p:cNvPr descr="Une image contenant bâtiment, texte, signe, porte&#10;&#10;Description générée automatiquement" id="284" name="Google Shape;284;p31"/>
          <p:cNvPicPr preferRelativeResize="0"/>
          <p:nvPr/>
        </p:nvPicPr>
        <p:blipFill rotWithShape="1">
          <a:blip r:embed="rId5">
            <a:alphaModFix/>
          </a:blip>
          <a:srcRect b="0" l="16368" r="13644" t="0"/>
          <a:stretch/>
        </p:blipFill>
        <p:spPr>
          <a:xfrm>
            <a:off x="-4198" y="8"/>
            <a:ext cx="5668906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31"/>
          <p:cNvGrpSpPr/>
          <p:nvPr/>
        </p:nvGrpSpPr>
        <p:grpSpPr>
          <a:xfrm>
            <a:off x="0" y="0"/>
            <a:ext cx="1728788" cy="5143501"/>
            <a:chOff x="0" y="0"/>
            <a:chExt cx="2305051" cy="6858001"/>
          </a:xfrm>
        </p:grpSpPr>
        <p:sp>
          <p:nvSpPr>
            <p:cNvPr id="286" name="Google Shape;286;p3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92" name="Google Shape;292;p31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93" name="Google Shape;293;p31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95" name="Google Shape;295;p31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96" name="Google Shape;296;p31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99" name="Google Shape;299;p31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01" name="Google Shape;301;p31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04" name="Google Shape;304;p31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07" name="Google Shape;307;p31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09" name="Google Shape;309;p31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11" name="Google Shape;311;p31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13" name="Google Shape;313;p31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17" name="Google Shape;317;p31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18" name="Google Shape;318;p31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20" name="Google Shape;320;p31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21" name="Google Shape;321;p31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23" name="Google Shape;323;p31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25" name="Google Shape;325;p31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28" name="Google Shape;328;p31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30" name="Google Shape;330;p31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33" name="Google Shape;333;p31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34" name="Google Shape;334;p31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37" name="Google Shape;337;p31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39" name="Google Shape;339;p31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31"/>
          <p:cNvGrpSpPr/>
          <p:nvPr/>
        </p:nvGrpSpPr>
        <p:grpSpPr>
          <a:xfrm>
            <a:off x="8523684" y="0"/>
            <a:ext cx="506016" cy="5136357"/>
            <a:chOff x="11364912" y="0"/>
            <a:chExt cx="674688" cy="6848476"/>
          </a:xfrm>
        </p:grpSpPr>
        <p:sp>
          <p:nvSpPr>
            <p:cNvPr id="341" name="Google Shape;341;p31"/>
            <p:cNvSpPr/>
            <p:nvPr/>
          </p:nvSpPr>
          <p:spPr>
            <a:xfrm>
              <a:off x="11483975" y="0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2" name="Google Shape;342;p31"/>
            <p:cNvSpPr/>
            <p:nvPr/>
          </p:nvSpPr>
          <p:spPr>
            <a:xfrm>
              <a:off x="11364912" y="47466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11631612" y="1539875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11531600" y="569436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5" name="Google Shape;345;p31"/>
            <p:cNvSpPr/>
            <p:nvPr/>
          </p:nvSpPr>
          <p:spPr>
            <a:xfrm>
              <a:off x="11772900" y="5551488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11710987" y="4763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7" name="Google Shape;347;p31"/>
            <p:cNvSpPr/>
            <p:nvPr/>
          </p:nvSpPr>
          <p:spPr>
            <a:xfrm>
              <a:off x="11636375" y="4867275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11441112" y="5046663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9" name="Google Shape;349;p31"/>
            <p:cNvSpPr/>
            <p:nvPr/>
          </p:nvSpPr>
          <p:spPr>
            <a:xfrm>
              <a:off x="11849100" y="64166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31"/>
          <p:cNvSpPr txBox="1"/>
          <p:nvPr/>
        </p:nvSpPr>
        <p:spPr>
          <a:xfrm>
            <a:off x="6438566" y="2268037"/>
            <a:ext cx="2079625" cy="10733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Pierre FRANQUET </a:t>
            </a:r>
            <a:endParaRPr sz="1100"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Vincent LAV </a:t>
            </a:r>
            <a:endParaRPr sz="1100"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Edouard DIALLO </a:t>
            </a:r>
            <a:endParaRPr sz="1100"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Gaël REGNAUT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Graphique, Police, logo, cercle&#10;&#10;Description générée automatiquement" id="418" name="Google Shape;418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6" y="-357"/>
            <a:ext cx="1144429" cy="64389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/>
        </p:nvSpPr>
        <p:spPr>
          <a:xfrm>
            <a:off x="2141220" y="121920"/>
            <a:ext cx="6019799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 Distribution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Une image contenant texte, capture d’écran, diagramme, carte&#10;&#10;Description générée automatiquement" id="420" name="Google Shape;42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291" y="691754"/>
            <a:ext cx="8402479" cy="433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capture d’écran, Graphique, Police, logo&#10;&#10;Description générée automatiquement" id="425" name="Google Shape;42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6" y="-357"/>
            <a:ext cx="1083469" cy="60579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1"/>
          <p:cNvSpPr txBox="1"/>
          <p:nvPr/>
        </p:nvSpPr>
        <p:spPr>
          <a:xfrm>
            <a:off x="3193988" y="81775"/>
            <a:ext cx="309985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 Behavior </a:t>
            </a:r>
            <a:endParaRPr sz="1100"/>
          </a:p>
        </p:txBody>
      </p:sp>
      <p:pic>
        <p:nvPicPr>
          <p:cNvPr descr="Une image contenant texte, capture d’écran, diagramme, conception&#10;&#10;Description générée automatiquement" id="427" name="Google Shape;42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940" y="599189"/>
            <a:ext cx="7399020" cy="2451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ligne, Tracé, diagramme&#10;&#10;Description générée automatiquement" id="428" name="Google Shape;42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2040" y="3043912"/>
            <a:ext cx="7399020" cy="195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capture d’écran, Graphique, Police, logo&#10;&#10;Description générée automatiquement" id="433" name="Google Shape;4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6" y="-357"/>
            <a:ext cx="1083469" cy="60579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2"/>
          <p:cNvSpPr txBox="1"/>
          <p:nvPr/>
        </p:nvSpPr>
        <p:spPr>
          <a:xfrm>
            <a:off x="2407920" y="76200"/>
            <a:ext cx="522732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 Experience 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Une image contenant texte, capture d’écran, diagramme, Police&#10;&#10;Description générée automatiquement" id="435" name="Google Shape;43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00" y="520419"/>
            <a:ext cx="7703820" cy="2357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Police, diagramme&#10;&#10;Description générée automatiquement" id="436" name="Google Shape;43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880" y="2880503"/>
            <a:ext cx="7635240" cy="218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/>
          <p:nvPr>
            <p:ph idx="1" type="body"/>
          </p:nvPr>
        </p:nvSpPr>
        <p:spPr>
          <a:xfrm>
            <a:off x="1397079" y="1283255"/>
            <a:ext cx="6347459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84150" lvl="0" marL="1778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fr">
                <a:solidFill>
                  <a:schemeClr val="dk1"/>
                </a:solidFill>
              </a:rPr>
              <a:t>Recommandation pour améliorer leur Ventes</a:t>
            </a:r>
            <a:endParaRPr/>
          </a:p>
          <a:p>
            <a:pPr indent="-184150" lvl="0" marL="177800" rtl="0" algn="l">
              <a:lnSpc>
                <a:spcPct val="2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fr">
                <a:solidFill>
                  <a:schemeClr val="dk1"/>
                </a:solidFill>
              </a:rPr>
              <a:t>Recommandation pour la logistique</a:t>
            </a:r>
            <a:endParaRPr/>
          </a:p>
          <a:p>
            <a:pPr indent="-184150" lvl="0" marL="177800" rtl="0" algn="l">
              <a:lnSpc>
                <a:spcPct val="2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fr">
                <a:solidFill>
                  <a:schemeClr val="dk1"/>
                </a:solidFill>
              </a:rPr>
              <a:t>Recommandation sur la clientèle et expansion géographique </a:t>
            </a:r>
            <a:endParaRPr/>
          </a:p>
        </p:txBody>
      </p:sp>
      <p:pic>
        <p:nvPicPr>
          <p:cNvPr descr="Une image contenant capture d’écran, Graphique, Police, logo&#10;&#10;Description générée automatiquement" id="442" name="Google Shape;4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6" y="-357"/>
            <a:ext cx="1083469" cy="60579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3"/>
          <p:cNvSpPr txBox="1"/>
          <p:nvPr/>
        </p:nvSpPr>
        <p:spPr>
          <a:xfrm>
            <a:off x="1897380" y="213360"/>
            <a:ext cx="512826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Recommandation 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Graphique, Police, logo, cercle&#10;&#10;Description générée automatiquement" id="356" name="Google Shape;356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21" y="-3238"/>
            <a:ext cx="1083934" cy="60774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 txBox="1"/>
          <p:nvPr/>
        </p:nvSpPr>
        <p:spPr>
          <a:xfrm>
            <a:off x="2484437" y="158750"/>
            <a:ext cx="4548188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400" u="none" cap="none" strike="noStrike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Présentation Olist</a:t>
            </a:r>
            <a:endParaRPr b="1" i="0" sz="2400" u="none" cap="none" strike="noStrike">
              <a:solidFill>
                <a:srgbClr val="00B05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1079500" y="777875"/>
            <a:ext cx="7119938" cy="34278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Olist :</a:t>
            </a:r>
            <a:r>
              <a:rPr b="0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Plateforme de commerce électronique brésilienne, 2015 par Tiago Dalvi.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Public cible :</a:t>
            </a:r>
            <a:r>
              <a:rPr b="0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PME.</a:t>
            </a:r>
            <a:endParaRPr b="0" i="0" sz="1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Position :</a:t>
            </a:r>
            <a:r>
              <a:rPr b="0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Un des leaders du marché en ligne au Brésil.</a:t>
            </a:r>
            <a:endParaRPr b="0" i="0" sz="1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Objectif principal :</a:t>
            </a:r>
            <a:r>
              <a:rPr b="0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Connecter vendeurs avec acheteurs.</a:t>
            </a:r>
            <a:endParaRPr b="0" i="0" sz="1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Fonctionnement :</a:t>
            </a:r>
            <a:r>
              <a:rPr b="0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Intermédiaire entre vendeurs et diverses places de marché (Mercado Libre, Americanas.com, Submarino, etc.), permettant d'élargir la clientèle sans gérer chaque plateforme.</a:t>
            </a:r>
            <a:endParaRPr b="0" i="0" sz="1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Modèle de Livraison directe :</a:t>
            </a:r>
            <a:r>
              <a:rPr b="0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Livraison directe des vendeurs aux clients.</a:t>
            </a:r>
            <a:endParaRPr b="0" i="0" sz="1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Avantage </a:t>
            </a:r>
            <a:r>
              <a:rPr b="0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Réduction des coûts pour les petites entreprises.</a:t>
            </a:r>
            <a:endParaRPr b="0" i="0" sz="1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Investissement récent :</a:t>
            </a:r>
            <a:r>
              <a:rPr b="0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166 M EUR levés.</a:t>
            </a:r>
            <a:endParaRPr b="0" i="0" sz="1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Gamme de produits</a:t>
            </a:r>
            <a:r>
              <a:rPr b="0" i="0" lang="f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 Plus de 73 catégories grâce à un large réseau de fournisseurs.</a:t>
            </a:r>
            <a:endParaRPr b="0" i="0" sz="1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Graphique, Police, logo, cercle&#10;&#10;Description générée automatiquement" id="363" name="Google Shape;3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21" y="-3238"/>
            <a:ext cx="1076964" cy="60077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3"/>
          <p:cNvSpPr txBox="1"/>
          <p:nvPr/>
        </p:nvSpPr>
        <p:spPr>
          <a:xfrm>
            <a:off x="2423160" y="167639"/>
            <a:ext cx="472440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400" u="none" cap="none" strike="noStrike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 Model </a:t>
            </a:r>
            <a:endParaRPr b="0" i="0" sz="1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Une image contenant texte, capture d’écran, Police, nombre&#10;&#10;Description générée automatiquement" id="365" name="Google Shape;36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733" y="749924"/>
            <a:ext cx="7429498" cy="423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Graphique, Police, logo, cercle&#10;&#10;Description générée automatiquement" id="370" name="Google Shape;370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21" y="-3238"/>
            <a:ext cx="1076964" cy="60077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2476500" y="119063"/>
            <a:ext cx="400050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400" u="none" cap="none" strike="noStrike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Analyse des ventes </a:t>
            </a:r>
            <a:endParaRPr b="0" i="0" sz="1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Une image contenant texte, capture d’écran, Police, Parallèle&#10;&#10;Description générée automatiquement" id="372" name="Google Shape;37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311" y="1141171"/>
            <a:ext cx="4436269" cy="272176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Une image contenant texte, capture d’écran, Police, diagramme&#10;&#10;Description générée automatiquement" id="373" name="Google Shape;37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5280" y="1133330"/>
            <a:ext cx="3909374" cy="273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Graphique, Police, logo, cercle&#10;&#10;Description générée automatiquement" id="378" name="Google Shape;378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4" y="2183"/>
            <a:ext cx="1197770" cy="715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nombre, Parallèle&#10;&#10;Description générée automatiquement" id="379" name="Google Shape;37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631" y="845343"/>
            <a:ext cx="8162925" cy="415131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 txBox="1"/>
          <p:nvPr/>
        </p:nvSpPr>
        <p:spPr>
          <a:xfrm>
            <a:off x="2499360" y="198120"/>
            <a:ext cx="489966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400" u="none" cap="none" strike="noStrike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Analyse des ventes </a:t>
            </a:r>
            <a:endParaRPr b="0" i="0" sz="1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Graphique, Police, logo, cercle&#10;&#10;Description générée automatiquement" id="385" name="Google Shape;385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6" y="-357"/>
            <a:ext cx="1182529" cy="63627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/>
          <p:nvPr/>
        </p:nvSpPr>
        <p:spPr>
          <a:xfrm>
            <a:off x="1767840" y="190500"/>
            <a:ext cx="5707379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400" u="none" cap="none" strike="noStrike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Analyse des ventes / Produit </a:t>
            </a:r>
            <a:endParaRPr b="0" i="0" sz="1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Une image contenant texte, capture d’écran, diagramme, Police&#10;&#10;Description générée automatiquement" id="387" name="Google Shape;38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" y="1104929"/>
            <a:ext cx="7924800" cy="369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Graphique, Police, logo, cercle&#10;&#10;Description générée automatiquement" id="392" name="Google Shape;392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21" y="-3238"/>
            <a:ext cx="1028178" cy="57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 txBox="1"/>
          <p:nvPr/>
        </p:nvSpPr>
        <p:spPr>
          <a:xfrm>
            <a:off x="2004060" y="121920"/>
            <a:ext cx="493776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400" u="none" cap="none" strike="noStrike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Analyse des ventes / Produit</a:t>
            </a:r>
            <a:endParaRPr b="0" i="0" sz="1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Une image contenant carte, texte, atlas&#10;&#10;Description générée automatiquement" id="394" name="Google Shape;39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78132"/>
            <a:ext cx="4474427" cy="336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arte, atlas, texte, diagramme&#10;&#10;Description générée automatiquement" id="395" name="Google Shape;39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1" y="981171"/>
            <a:ext cx="4404733" cy="331357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 txBox="1"/>
          <p:nvPr/>
        </p:nvSpPr>
        <p:spPr>
          <a:xfrm>
            <a:off x="4961642" y="3551942"/>
            <a:ext cx="1356360" cy="276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Fleuve Amazone</a:t>
            </a:r>
            <a:endParaRPr sz="1100"/>
          </a:p>
        </p:txBody>
      </p:sp>
      <p:cxnSp>
        <p:nvCxnSpPr>
          <p:cNvPr id="397" name="Google Shape;397;p37"/>
          <p:cNvCxnSpPr/>
          <p:nvPr/>
        </p:nvCxnSpPr>
        <p:spPr>
          <a:xfrm flipH="1" rot="10800000">
            <a:off x="5690955" y="2864121"/>
            <a:ext cx="581258" cy="561742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Graphique, Police, logo, cercle&#10;&#10;Description générée automatiquement" id="402" name="Google Shape;402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6" y="-357"/>
            <a:ext cx="1091089" cy="61341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/>
        </p:nvSpPr>
        <p:spPr>
          <a:xfrm>
            <a:off x="2133599" y="0"/>
            <a:ext cx="553212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Logistics Retail</a:t>
            </a:r>
            <a:endParaRPr b="1" sz="2400">
              <a:solidFill>
                <a:srgbClr val="00B05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Une image contenant texte, capture d’écran, diagramme, ligne&#10;&#10;Description générée automatiquement" id="404" name="Google Shape;40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860" y="439170"/>
            <a:ext cx="7901940" cy="2474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diagramme, Police&#10;&#10;Description générée automatiquement" id="405" name="Google Shape;40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60" y="2992944"/>
            <a:ext cx="7901940" cy="203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6" y="-357"/>
            <a:ext cx="1083469" cy="60579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/>
          <p:nvPr/>
        </p:nvSpPr>
        <p:spPr>
          <a:xfrm>
            <a:off x="2232660" y="91440"/>
            <a:ext cx="622554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Logistics Transport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Une image contenant texte, capture d’écran, diagramme, Police&#10;&#10;Description générée automatiquement" id="412" name="Google Shape;41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740" y="536311"/>
            <a:ext cx="7490460" cy="2371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diagramme, Police&#10;&#10;Description générée automatiquement" id="413" name="Google Shape;41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40" y="2911042"/>
            <a:ext cx="7490460" cy="2232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